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6" r:id="rId3"/>
    <p:sldId id="310" r:id="rId4"/>
    <p:sldId id="289" r:id="rId5"/>
    <p:sldId id="293" r:id="rId6"/>
    <p:sldId id="294" r:id="rId7"/>
    <p:sldId id="295" r:id="rId8"/>
    <p:sldId id="309" r:id="rId9"/>
    <p:sldId id="296" r:id="rId10"/>
    <p:sldId id="297" r:id="rId11"/>
    <p:sldId id="308" r:id="rId12"/>
    <p:sldId id="303" r:id="rId13"/>
    <p:sldId id="300" r:id="rId14"/>
    <p:sldId id="304" r:id="rId15"/>
    <p:sldId id="284" r:id="rId1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CC3300"/>
    <a:srgbClr val="0099FF"/>
    <a:srgbClr val="6699FF"/>
    <a:srgbClr val="0066FF"/>
    <a:srgbClr val="000099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3" autoAdjust="0"/>
    <p:restoredTop sz="94660"/>
  </p:normalViewPr>
  <p:slideViewPr>
    <p:cSldViewPr>
      <p:cViewPr>
        <p:scale>
          <a:sx n="66" d="100"/>
          <a:sy n="66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0225C-9B89-431C-8871-CC23988CB0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1A34A-E37D-4A1B-98A7-37C87554BE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550C3-128E-441C-8863-10A4E068AE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67BC5-E188-4BF9-B68B-AED2EF7A65A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E8A23-898C-4BC8-8C59-CDAEED4ED4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5FA5E-CADC-4887-8DF1-4ADF562D0D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2B5D-DC5D-4DB4-9E6E-22E2340E4C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1E5D-AC9D-4F0D-AA91-56DEC4CF8D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6B359-3A16-4EF2-B7AC-916C7F4E3EF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C7A0D-0E30-4A0F-9341-88D0B2B9B1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84291-0066-411D-B3B7-EF906686F2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9F6DA6B1-FF18-42E1-A3DC-204E1C3056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lafim.hmu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9"/>
          <p:cNvSpPr txBox="1">
            <a:spLocks noChangeArrowheads="1"/>
          </p:cNvSpPr>
          <p:nvPr/>
        </p:nvSpPr>
        <p:spPr bwMode="auto">
          <a:xfrm>
            <a:off x="0" y="3068638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/>
              <a:t>ΠΑΓΚΡΗΤΙΑ ΔΗΜΟΣΚΟΠΗΣΗ ΓΙΑ ΤΗΝ ΑΝΑΠΤΥΞΗ</a:t>
            </a:r>
          </a:p>
        </p:txBody>
      </p:sp>
      <p:pic>
        <p:nvPicPr>
          <p:cNvPr id="13314" name="Picture 7" descr="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484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0"/>
            <a:ext cx="219551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150938" y="5819775"/>
            <a:ext cx="799306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l-GR" sz="1400">
                <a:hlinkClick r:id="rId4"/>
              </a:rPr>
              <a:t> </a:t>
            </a:r>
            <a:endParaRPr lang="el-GR" sz="1400"/>
          </a:p>
          <a:p>
            <a:pPr algn="r"/>
            <a:r>
              <a:rPr lang="el-GR" sz="1600">
                <a:solidFill>
                  <a:srgbClr val="000099"/>
                </a:solidFill>
                <a:hlinkClick r:id="rId4" tooltip="ΕΡΓΑΣΤΗΡΙΟ ΛΟΓΙΣΤΙΚΗΣ ΚΑΙ ΧΡΗΜΑΤΟΟΙΚΟΝΟΜΙΚΗΣ ΔΙΟΙΚΗΣΗΣ"/>
              </a:rPr>
              <a:t>ΕΡΓΑΣΤΗΡΙΟ ΛΟΓΙΣΤΙΚΗΣ ΚΑΙ ΧΡΗΜΑΤΟΟΙΚΟΝΟΜΙΚΗΣ ΔΙΟΙΚΗΣΗΣ</a:t>
            </a:r>
            <a:endParaRPr lang="el-GR" sz="1600">
              <a:solidFill>
                <a:srgbClr val="000099"/>
              </a:solidFill>
            </a:endParaRPr>
          </a:p>
          <a:p>
            <a:pPr algn="r"/>
            <a:endParaRPr lang="el-GR" sz="1600"/>
          </a:p>
          <a:p>
            <a:pPr algn="r"/>
            <a:r>
              <a:rPr lang="el-GR" sz="1600"/>
              <a:t>ΤΜΗΜΑ ΛΟΓΙΣΤΙΚΗΣ ΚΑΙ ΧΡΗΜΑΤΟΟΙΚΟΝΟΜΙΚΗΣ ΕΛ. ΜΕ. ΠΑ.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7"/>
          <p:cNvSpPr txBox="1">
            <a:spLocks noChangeArrowheads="1"/>
          </p:cNvSpPr>
          <p:nvPr/>
        </p:nvSpPr>
        <p:spPr bwMode="auto">
          <a:xfrm>
            <a:off x="1403350" y="6521450"/>
            <a:ext cx="7740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2530" name="Picture 8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375"/>
            <a:ext cx="9144000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0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6"/>
          <p:cNvSpPr txBox="1">
            <a:spLocks noChangeArrowheads="1"/>
          </p:cNvSpPr>
          <p:nvPr/>
        </p:nvSpPr>
        <p:spPr bwMode="auto">
          <a:xfrm>
            <a:off x="1403350" y="6521450"/>
            <a:ext cx="7740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3554" name="Picture 7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375"/>
            <a:ext cx="9144000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7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4578" name="Picture 8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375"/>
            <a:ext cx="9144000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0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8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5602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10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560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9144000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1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9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10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0" y="908050"/>
            <a:ext cx="9144000" cy="437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>
              <a:lnSpc>
                <a:spcPct val="90000"/>
              </a:lnSpc>
            </a:pPr>
            <a:r>
              <a:rPr lang="el-GR" sz="3200" b="1"/>
              <a:t>Ταυτότητα Έρευνας</a:t>
            </a:r>
          </a:p>
          <a:p>
            <a:pPr indent="457200" algn="ctr">
              <a:lnSpc>
                <a:spcPct val="90000"/>
              </a:lnSpc>
            </a:pPr>
            <a:endParaRPr lang="el-GR" sz="3200" b="1"/>
          </a:p>
          <a:p>
            <a:pPr indent="457200">
              <a:buFontTx/>
              <a:buChar char="•"/>
            </a:pPr>
            <a:r>
              <a:rPr lang="el-GR" sz="2400" b="1"/>
              <a:t>Η</a:t>
            </a:r>
            <a:r>
              <a:rPr lang="el-GR" b="1"/>
              <a:t> </a:t>
            </a:r>
            <a:r>
              <a:rPr lang="el-GR" sz="2400" b="1"/>
              <a:t>δημοσκόπηση διενεργήθηκε υπό την εποπτεία του καθηγητή Χρήστου Φλώρου και του Γιώργου Ματαλλιωτάκη Διδάσκοντα του Ελληνικού Μεσογειακού Πανεπιστημίου </a:t>
            </a:r>
          </a:p>
          <a:p>
            <a:pPr indent="457200">
              <a:buFontTx/>
              <a:buChar char="•"/>
            </a:pPr>
            <a:r>
              <a:rPr lang="el-GR" sz="2400" b="1"/>
              <a:t>Η ανάλυση  των δεδομένων έγινε από το Γιώργο Ματαλλιωτάκη </a:t>
            </a:r>
          </a:p>
          <a:p>
            <a:pPr indent="457200">
              <a:buFontTx/>
              <a:buChar char="•"/>
            </a:pPr>
            <a:r>
              <a:rPr lang="el-GR" sz="2400" b="1"/>
              <a:t>Η σύνταξη του ερωτηματολογίου έγινε από τους κ. Χ.Φλώρο και Γ.Ματαλλιωτάκη</a:t>
            </a:r>
          </a:p>
          <a:p>
            <a:pPr indent="457200">
              <a:buFontTx/>
              <a:buChar char="•"/>
            </a:pPr>
            <a:r>
              <a:rPr lang="el-GR" sz="2400" b="1"/>
              <a:t> Η δημοσκόπηση πραγματοποιήθηκε κατά την περίοδο </a:t>
            </a:r>
          </a:p>
          <a:p>
            <a:pPr indent="457200"/>
            <a:r>
              <a:rPr lang="el-GR" sz="2400" b="1"/>
              <a:t>3-8</a:t>
            </a:r>
            <a:r>
              <a:rPr lang="el-GR" sz="3200" b="1"/>
              <a:t> </a:t>
            </a:r>
            <a:r>
              <a:rPr lang="el-GR" sz="2400" b="1"/>
              <a:t>Ιουνίου του 2</a:t>
            </a:r>
            <a:r>
              <a:rPr lang="en-US" sz="2400" b="1"/>
              <a:t>0</a:t>
            </a:r>
            <a:r>
              <a:rPr lang="el-GR" sz="2400" b="1"/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8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2825"/>
            <a:ext cx="12588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323850" y="908050"/>
            <a:ext cx="78486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l-GR" sz="3600" b="1"/>
              <a:t>Μεθοδολογία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  <a:defRPr/>
            </a:pPr>
            <a:endParaRPr lang="el-GR" sz="4000"/>
          </a:p>
          <a:p>
            <a:pPr>
              <a:buFont typeface="Wingdings" pitchFamily="2" charset="2"/>
              <a:buChar char="Ø"/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Δείγμα</a:t>
            </a:r>
            <a:r>
              <a:rPr lang="el-GR" sz="2400" b="1"/>
              <a:t>  </a:t>
            </a:r>
          </a:p>
          <a:p>
            <a:pPr>
              <a:buFont typeface="Wingdings" pitchFamily="2" charset="2"/>
              <a:buNone/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Τυχαίο</a:t>
            </a:r>
          </a:p>
          <a:p>
            <a:pPr lvl="1"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Στρωματοποιημένο </a:t>
            </a:r>
          </a:p>
          <a:p>
            <a:pPr lvl="1"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Αντιπροσωπευτικό του σχετικού πληθυσμού</a:t>
            </a:r>
          </a:p>
          <a:p>
            <a:pPr lvl="1"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Περιελάμβανε 973 νοικοκυριά της Κρήτης </a:t>
            </a:r>
          </a:p>
          <a:p>
            <a:pPr lvl="1"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Επιλέχθηκε βάσει των σχετικών αναλογιών του   πραγματικού  πληθυσμού της απογραφής του 2011</a:t>
            </a:r>
          </a:p>
          <a:p>
            <a:pPr lvl="1"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Βασίσθηκε σε δομημένο ερωτηματολόγιο </a:t>
            </a:r>
          </a:p>
          <a:p>
            <a:pPr lvl="1"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Πραγματοποιήθηκαν προσωπικές τηλεφωνικές συνεντεύξεις</a:t>
            </a:r>
          </a:p>
          <a:p>
            <a:pPr lvl="1">
              <a:defRPr/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Ηλικίες: από 18 ετών έως 60 +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800" b="1"/>
              <a:t>ΠΑΓΚΡΗΤΙΑ ΔΗΜΟΣΚΟΠΗΣΗ </a:t>
            </a:r>
          </a:p>
          <a:p>
            <a:pPr algn="ctr"/>
            <a:r>
              <a:rPr lang="el-GR" sz="2800" b="1"/>
              <a:t>ΓΙΑ ΤΗΝ ΑΝΑΠΤΥΞΗ 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6491288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187450" y="6491288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7"/>
          <p:cNvSpPr txBox="1">
            <a:spLocks noChangeArrowheads="1"/>
          </p:cNvSpPr>
          <p:nvPr/>
        </p:nvSpPr>
        <p:spPr bwMode="auto">
          <a:xfrm>
            <a:off x="1403350" y="6553200"/>
            <a:ext cx="7740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15362" name="Picture 8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49950"/>
            <a:ext cx="125888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6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16386" name="Picture 7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375"/>
            <a:ext cx="914400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6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17410" name="Picture 7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17413" name="Picture 12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1403350" y="6521450"/>
            <a:ext cx="774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1741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0350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4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1403350" y="6521450"/>
            <a:ext cx="7740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18434" name="Picture 10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9144000" cy="59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2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7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403350" y="6521450"/>
            <a:ext cx="7740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0350"/>
            <a:ext cx="91440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7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1403350" y="6583363"/>
            <a:ext cx="7740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0483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375"/>
            <a:ext cx="9144000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7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0725"/>
            <a:ext cx="1258888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1403350" y="6583363"/>
            <a:ext cx="7740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solidFill>
                  <a:srgbClr val="FF9900"/>
                </a:solidFill>
              </a:rPr>
              <a:t>Εργαστήριο Λογιστικής &amp; Χρηματοοικονομικής Διοίκησης 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3375"/>
            <a:ext cx="91440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9" descr="ΕΡΓΑΣΤΗΡΙΟ ΛΟΓΙΣΤΙΚΗΣ ΚΑΙ ΧΡΗΜΑΤΟΟΙΚΟΝΟΜΙΚΗΣ ΔΙΟΙΚΗΣΗ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5488"/>
            <a:ext cx="125888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186</Words>
  <Application>Microsoft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Προεπιλεγμένη σχεδίαση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Giorgos Matalliotakis</dc:creator>
  <cp:lastModifiedBy>user</cp:lastModifiedBy>
  <cp:revision>268</cp:revision>
  <dcterms:created xsi:type="dcterms:W3CDTF">2009-01-06T23:44:36Z</dcterms:created>
  <dcterms:modified xsi:type="dcterms:W3CDTF">2022-07-27T17:25:45Z</dcterms:modified>
</cp:coreProperties>
</file>